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1" r:id="rId7"/>
    <p:sldId id="262" r:id="rId8"/>
    <p:sldId id="263" r:id="rId9"/>
    <p:sldId id="279" r:id="rId10"/>
    <p:sldId id="282" r:id="rId11"/>
    <p:sldId id="283" r:id="rId12"/>
    <p:sldId id="284" r:id="rId13"/>
    <p:sldId id="285" r:id="rId14"/>
    <p:sldId id="286" r:id="rId15"/>
    <p:sldId id="268" r:id="rId16"/>
    <p:sldId id="273" r:id="rId17"/>
    <p:sldId id="267" r:id="rId18"/>
    <p:sldId id="270" r:id="rId19"/>
    <p:sldId id="274" r:id="rId20"/>
    <p:sldId id="275" r:id="rId21"/>
    <p:sldId id="277" r:id="rId22"/>
    <p:sldId id="272" r:id="rId23"/>
    <p:sldId id="278" r:id="rId24"/>
    <p:sldId id="276" r:id="rId25"/>
    <p:sldId id="288" r:id="rId26"/>
    <p:sldId id="287" r:id="rId27"/>
    <p:sldId id="265" r:id="rId28"/>
    <p:sldId id="281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06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4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4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9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1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6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EBADA-8F7B-BD4E-84BD-4A42F9BE3F7E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114A6-E975-4348-B088-9616F6CBE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2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demmel/cs267_Spr99/Lectures/Lect_02_1999b.pdf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cs.ucdavis.edu/~bai/ECS231/optmatmul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Efficient</a:t>
            </a:r>
            <a:r>
              <a:rPr lang="en-US" dirty="0" smtClean="0"/>
              <a:t> Processing of Deep Neural Networks: A Tutorial and survey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Vivian </a:t>
            </a:r>
            <a:r>
              <a:rPr lang="en-US" dirty="0" err="1" smtClean="0"/>
              <a:t>Sze</a:t>
            </a:r>
            <a:r>
              <a:rPr lang="en-US" dirty="0" smtClean="0"/>
              <a:t> et. al. 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1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5" name="Picture 4" descr="mul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7" y="1417638"/>
            <a:ext cx="8686800" cy="40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5" name="Picture 4" descr="mul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68836"/>
            <a:ext cx="8436164" cy="521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8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5" name="Picture 4" descr="mul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699"/>
            <a:ext cx="9144000" cy="416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9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5" name="Picture 4" descr="mult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5" y="1828799"/>
            <a:ext cx="8679979" cy="49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6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3" name="Picture 2" descr="F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6" y="1058050"/>
            <a:ext cx="7051198" cy="4409797"/>
          </a:xfrm>
          <a:prstGeom prst="rect">
            <a:avLst/>
          </a:prstGeom>
        </p:spPr>
      </p:pic>
      <p:pic>
        <p:nvPicPr>
          <p:cNvPr id="4" name="Picture 3" descr="FFT-complex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3" y="5467847"/>
            <a:ext cx="6527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15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Hardware optimized (for latency) matrix multiplications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Instruction prefetching, pipelining</a:t>
            </a:r>
          </a:p>
          <a:p>
            <a:r>
              <a:rPr lang="en-US" dirty="0" smtClean="0"/>
              <a:t>Parallelization </a:t>
            </a:r>
            <a:endParaRPr lang="en-US" dirty="0"/>
          </a:p>
          <a:p>
            <a:pPr lvl="1"/>
            <a:r>
              <a:rPr lang="en-US" dirty="0" smtClean="0"/>
              <a:t>SIMD</a:t>
            </a:r>
          </a:p>
          <a:p>
            <a:pPr lvl="1"/>
            <a:r>
              <a:rPr lang="en-US" dirty="0" smtClean="0"/>
              <a:t>SIMT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Exploit memory hierarchy with caches</a:t>
            </a:r>
          </a:p>
          <a:p>
            <a:pPr lvl="1"/>
            <a:r>
              <a:rPr lang="en-US" dirty="0" smtClean="0">
                <a:hlinkClick r:id="rId2"/>
              </a:rPr>
              <a:t>http://web.cs.ucdavis.edu/~bai/ECS231/optmatmul.pdf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https://people.eecs.berkeley.edu/~demmel/cs267_Spr99/Lectures/Lect_02_1999b.pdf</a:t>
            </a:r>
            <a:r>
              <a:rPr lang="en-US" dirty="0" smtClean="0"/>
              <a:t> </a:t>
            </a:r>
          </a:p>
        </p:txBody>
      </p:sp>
      <p:pic>
        <p:nvPicPr>
          <p:cNvPr id="4" name="Picture 3" descr="vecto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27" y="2456596"/>
            <a:ext cx="6383473" cy="18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7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65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Parallel Compute Paradigms: </a:t>
            </a:r>
            <a:br>
              <a:rPr lang="en-US" sz="3600" dirty="0" smtClean="0"/>
            </a:br>
            <a:r>
              <a:rPr lang="en-US" sz="3600" dirty="0" smtClean="0"/>
              <a:t>Temporal vs. Spatial Architectures</a:t>
            </a:r>
            <a:endParaRPr lang="en-US" sz="3600" dirty="0"/>
          </a:p>
        </p:txBody>
      </p:sp>
      <p:pic>
        <p:nvPicPr>
          <p:cNvPr id="4" name="Picture 3" descr="parallel-spat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094528"/>
            <a:ext cx="7863882" cy="475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65913"/>
            <a:ext cx="4457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Centralized control for large number of ALUs</a:t>
            </a:r>
          </a:p>
          <a:p>
            <a:pPr algn="ctr"/>
            <a:r>
              <a:rPr lang="en-US" dirty="0" smtClean="0"/>
              <a:t>ALUs only fetch data from memory hierarchy, </a:t>
            </a:r>
          </a:p>
          <a:p>
            <a:pPr algn="ctr"/>
            <a:r>
              <a:rPr lang="en-US" dirty="0" smtClean="0"/>
              <a:t>no direct communication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7808" y="5865913"/>
            <a:ext cx="4174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 dataflow processing, ALU (called PE) </a:t>
            </a:r>
          </a:p>
          <a:p>
            <a:pPr algn="ctr"/>
            <a:r>
              <a:rPr lang="en-US" dirty="0" smtClean="0"/>
              <a:t>with own control logic and local memory,</a:t>
            </a:r>
          </a:p>
          <a:p>
            <a:pPr algn="ctr"/>
            <a:r>
              <a:rPr lang="en-US" dirty="0" smtClean="0"/>
              <a:t>can pass data from one to another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231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965"/>
            <a:ext cx="8686800" cy="569103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Specialized architectures for DNN</a:t>
            </a:r>
          </a:p>
          <a:p>
            <a:pPr lvl="1"/>
            <a:r>
              <a:rPr lang="en-US" dirty="0" smtClean="0"/>
              <a:t>Doesn’t piggyback on hardware optimized libraries after mapping DNN operations to generic algebraic operations like matrix multiplications</a:t>
            </a:r>
          </a:p>
          <a:p>
            <a:pPr lvl="1"/>
            <a:r>
              <a:rPr lang="en-US" dirty="0" smtClean="0"/>
              <a:t>DNN operations scheduled on spatial architectures to exploit</a:t>
            </a:r>
          </a:p>
          <a:p>
            <a:pPr lvl="2"/>
            <a:r>
              <a:rPr lang="en-US" dirty="0" smtClean="0"/>
              <a:t>parallelism among independent operations </a:t>
            </a:r>
          </a:p>
          <a:p>
            <a:pPr lvl="2"/>
            <a:r>
              <a:rPr lang="en-US" dirty="0" err="1"/>
              <a:t>s</a:t>
            </a:r>
            <a:r>
              <a:rPr lang="en-US" dirty="0" err="1" smtClean="0"/>
              <a:t>parsification</a:t>
            </a:r>
            <a:r>
              <a:rPr lang="en-US" dirty="0" smtClean="0"/>
              <a:t> of weight matrices (with pruning) and </a:t>
            </a:r>
            <a:r>
              <a:rPr lang="en-US" dirty="0" err="1" smtClean="0"/>
              <a:t>sparsification</a:t>
            </a:r>
            <a:r>
              <a:rPr lang="en-US" dirty="0" smtClean="0"/>
              <a:t> of activations (with RELU) for less computations</a:t>
            </a:r>
          </a:p>
          <a:p>
            <a:pPr lvl="2"/>
            <a:r>
              <a:rPr lang="en-US" dirty="0" smtClean="0"/>
              <a:t>memory hierarchy across PE registers, PE interconnects, global buffer and DRAM for energy efficient </a:t>
            </a:r>
            <a:r>
              <a:rPr lang="en-US" dirty="0" err="1" smtClean="0"/>
              <a:t>dataflows</a:t>
            </a:r>
            <a:endParaRPr lang="en-US" dirty="0" smtClean="0"/>
          </a:p>
          <a:p>
            <a:pPr lvl="2"/>
            <a:r>
              <a:rPr lang="en-US" dirty="0" smtClean="0"/>
              <a:t>…………</a:t>
            </a:r>
          </a:p>
          <a:p>
            <a:pPr lvl="1"/>
            <a:r>
              <a:rPr lang="en-US" dirty="0" smtClean="0"/>
              <a:t>EIE (ISCA’16), SCNN (ISCA’17), </a:t>
            </a:r>
            <a:r>
              <a:rPr lang="en-US" dirty="0" err="1" smtClean="0"/>
              <a:t>Eyeriss</a:t>
            </a:r>
            <a:r>
              <a:rPr lang="en-US" dirty="0" smtClean="0"/>
              <a:t> (ISCA’16) are examples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396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Efficient DNN with spatial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43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65"/>
            <a:ext cx="9144000" cy="769785"/>
          </a:xfrm>
        </p:spPr>
        <p:txBody>
          <a:bodyPr>
            <a:normAutofit/>
          </a:bodyPr>
          <a:lstStyle/>
          <a:p>
            <a:r>
              <a:rPr lang="en-US" sz="3200" dirty="0"/>
              <a:t>P</a:t>
            </a:r>
            <a:r>
              <a:rPr lang="en-US" sz="3200" dirty="0" smtClean="0"/>
              <a:t>arallelism among independent operations</a:t>
            </a:r>
            <a:endParaRPr lang="en-US" sz="3200" dirty="0"/>
          </a:p>
        </p:txBody>
      </p:sp>
      <p:pic>
        <p:nvPicPr>
          <p:cNvPr id="4" name="Picture 3" descr="activation-weigh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0" y="960867"/>
            <a:ext cx="7786394" cy="5139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654" y="6213339"/>
            <a:ext cx="8928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EIE: For FC layers, each PE gets a portion of the activation and weights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6628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fl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4" y="1121838"/>
            <a:ext cx="5413716" cy="4156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6" name="Picture 5" descr="scnn-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910" y="1637713"/>
            <a:ext cx="5695889" cy="4241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2838" y="1523633"/>
            <a:ext cx="292955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Inter PE parallelism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each PE gets </a:t>
            </a:r>
            <a:r>
              <a:rPr lang="en-US" sz="2400" b="1" dirty="0" err="1" smtClean="0">
                <a:solidFill>
                  <a:srgbClr val="0000FF"/>
                </a:solidFill>
              </a:rPr>
              <a:t>Wt</a:t>
            </a:r>
            <a:r>
              <a:rPr lang="en-US" sz="2400" b="1" dirty="0" smtClean="0">
                <a:solidFill>
                  <a:srgbClr val="0000FF"/>
                </a:solidFill>
              </a:rPr>
              <a:t>*</a:t>
            </a:r>
            <a:r>
              <a:rPr lang="en-US" sz="2400" b="1" dirty="0" err="1" smtClean="0">
                <a:solidFill>
                  <a:srgbClr val="0000FF"/>
                </a:solidFill>
              </a:rPr>
              <a:t>Ht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b="1" dirty="0" smtClean="0">
                <a:solidFill>
                  <a:srgbClr val="0000FF"/>
                </a:solidFill>
              </a:rPr>
              <a:t>portion of activations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998" y="3944223"/>
            <a:ext cx="3095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Intra PE parallelism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each multiplier in a PE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gets I activations and F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weights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82838" y="4327455"/>
            <a:ext cx="2559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Output coordinate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0088" y="6027003"/>
            <a:ext cx="6936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</a:t>
            </a:r>
            <a:r>
              <a:rPr lang="en-US" sz="2400" dirty="0" smtClean="0"/>
              <a:t>CNN: For </a:t>
            </a:r>
            <a:r>
              <a:rPr lang="en-US" sz="2400" dirty="0" err="1" smtClean="0"/>
              <a:t>Conv</a:t>
            </a:r>
            <a:r>
              <a:rPr lang="en-US" sz="2400" dirty="0" smtClean="0"/>
              <a:t> layers, each PE and each PE multiplier </a:t>
            </a:r>
          </a:p>
          <a:p>
            <a:pPr algn="ctr"/>
            <a:r>
              <a:rPr lang="en-US" sz="2400" dirty="0" smtClean="0"/>
              <a:t>get a portion of the activation and weights</a:t>
            </a:r>
            <a:endParaRPr lang="en-US" sz="2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23965"/>
            <a:ext cx="9144000" cy="76978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Parallelism among independent operations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552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whole paper ~ our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40" y="1172314"/>
            <a:ext cx="8839060" cy="568568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Background on DNN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evelopment history, training vs. </a:t>
            </a:r>
            <a:r>
              <a:rPr lang="en-US" b="1" dirty="0" smtClean="0">
                <a:solidFill>
                  <a:srgbClr val="0000FF"/>
                </a:solidFill>
              </a:rPr>
              <a:t>inference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applications (Android project)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embedded</a:t>
            </a:r>
            <a:r>
              <a:rPr lang="en-US" dirty="0" smtClean="0"/>
              <a:t> vs. cloud</a:t>
            </a:r>
          </a:p>
          <a:p>
            <a:r>
              <a:rPr lang="en-US" dirty="0" smtClean="0"/>
              <a:t>Overview of DNN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onvolutional neural network operations, popular models</a:t>
            </a:r>
          </a:p>
          <a:p>
            <a:r>
              <a:rPr lang="en-US" dirty="0" smtClean="0"/>
              <a:t>DNN development resources</a:t>
            </a:r>
          </a:p>
          <a:p>
            <a:pPr lvl="2"/>
            <a:r>
              <a:rPr lang="en-US" b="1" dirty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rameworks, pre-trained models, datasets (Android project)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Hardware for DNN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Near data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Trained network optimizations (sometimes with retraining)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quantization, pruning, compression, filter decomposition ……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Training smaller networks</a:t>
            </a:r>
          </a:p>
          <a:p>
            <a:pPr lvl="2"/>
            <a:r>
              <a:rPr lang="en-US" dirty="0" err="1" smtClean="0">
                <a:solidFill>
                  <a:srgbClr val="000000"/>
                </a:solidFill>
              </a:rPr>
              <a:t>squeezenet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mobilenet</a:t>
            </a:r>
            <a:r>
              <a:rPr lang="en-US" dirty="0" smtClean="0">
                <a:solidFill>
                  <a:srgbClr val="000000"/>
                </a:solidFill>
              </a:rPr>
              <a:t>, ……..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Benchmarking metrics for DNN evaluation and comparison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3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compr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793750"/>
            <a:ext cx="3270604" cy="4521200"/>
          </a:xfrm>
          <a:prstGeom prst="rect">
            <a:avLst/>
          </a:prstGeom>
        </p:spPr>
      </p:pic>
      <p:pic>
        <p:nvPicPr>
          <p:cNvPr id="6" name="Picture 5" descr="cs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478914"/>
            <a:ext cx="9144000" cy="19758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576" y="1127125"/>
            <a:ext cx="3251042" cy="77787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1451" y="2247900"/>
            <a:ext cx="3251042" cy="777875"/>
          </a:xfrm>
          <a:prstGeom prst="rect">
            <a:avLst/>
          </a:prstGeom>
          <a:solidFill>
            <a:schemeClr val="bg1">
              <a:lumMod val="50000"/>
              <a:alpha val="61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576" y="3359150"/>
            <a:ext cx="3251042" cy="777875"/>
          </a:xfrm>
          <a:prstGeom prst="rect">
            <a:avLst/>
          </a:prstGeom>
          <a:solidFill>
            <a:schemeClr val="bg1">
              <a:lumMod val="50000"/>
              <a:alpha val="61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988" y="4720709"/>
            <a:ext cx="28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750" y="530756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478" y="586208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57388"/>
            <a:ext cx="8229600" cy="7363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Sparsity</a:t>
            </a:r>
            <a:r>
              <a:rPr lang="en-US" dirty="0" smtClean="0"/>
              <a:t> and compression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4063" y="6396335"/>
            <a:ext cx="804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EIE and SCNN: non-zero weights stored with additional </a:t>
            </a:r>
            <a:r>
              <a:rPr lang="en-US" sz="2400" dirty="0" err="1" smtClean="0"/>
              <a:t>indeces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91013" y="2247900"/>
            <a:ext cx="3251042" cy="77787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1451" y="3359150"/>
            <a:ext cx="3251042" cy="77787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weigh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853" y="2476500"/>
            <a:ext cx="5518146" cy="549275"/>
          </a:xfrm>
          <a:prstGeom prst="rect">
            <a:avLst/>
          </a:prstGeom>
        </p:spPr>
      </p:pic>
      <p:pic>
        <p:nvPicPr>
          <p:cNvPr id="20" name="Picture 19" descr="compressed-weigh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819" y="1841500"/>
            <a:ext cx="1782704" cy="481820"/>
          </a:xfrm>
          <a:prstGeom prst="rect">
            <a:avLst/>
          </a:prstGeom>
        </p:spPr>
      </p:pic>
      <p:pic>
        <p:nvPicPr>
          <p:cNvPr id="21" name="Picture 20" descr="zero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080" y="1427163"/>
            <a:ext cx="1737871" cy="4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676"/>
            <a:ext cx="9144000" cy="7614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816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 = 1 for inference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Reuse activations: Input Stationary IS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Reuse filters</a:t>
            </a:r>
            <a:endParaRPr lang="en-US" dirty="0"/>
          </a:p>
        </p:txBody>
      </p:sp>
      <p:pic>
        <p:nvPicPr>
          <p:cNvPr id="4" name="Picture 3" descr="data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0" y="1659778"/>
            <a:ext cx="5280044" cy="40864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5" name="Picture 4" descr="dataflow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0" y="2380370"/>
            <a:ext cx="5280044" cy="40864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837990" y="2380370"/>
            <a:ext cx="868868" cy="408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ataflow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58" y="3969774"/>
            <a:ext cx="4411176" cy="514637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229918" y="3793499"/>
            <a:ext cx="2005080" cy="85228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ataflow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18" y="5399994"/>
            <a:ext cx="5413716" cy="415603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11418" y="5132419"/>
            <a:ext cx="2005080" cy="85228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20028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SCNN: Planar Tiled-</a:t>
            </a:r>
            <a:r>
              <a:rPr lang="en-US" sz="2400" b="1" dirty="0" smtClean="0">
                <a:solidFill>
                  <a:srgbClr val="0000FF"/>
                </a:solidFill>
              </a:rPr>
              <a:t>Input Stationary</a:t>
            </a:r>
            <a:r>
              <a:rPr lang="en-US" sz="2400" dirty="0" smtClean="0"/>
              <a:t>-Cartesian Product-Sparse dataflow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0627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4" name="Picture 3" descr="weight-station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240"/>
            <a:ext cx="7970193" cy="1655762"/>
          </a:xfrm>
          <a:prstGeom prst="rect">
            <a:avLst/>
          </a:prstGeom>
        </p:spPr>
      </p:pic>
      <p:pic>
        <p:nvPicPr>
          <p:cNvPr id="5" name="Picture 4" descr="output-station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1205"/>
            <a:ext cx="7836521" cy="2031585"/>
          </a:xfrm>
          <a:prstGeom prst="rect">
            <a:avLst/>
          </a:prstGeom>
        </p:spPr>
      </p:pic>
      <p:pic>
        <p:nvPicPr>
          <p:cNvPr id="6" name="Picture 5" descr="no-local-reu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0" y="4762790"/>
            <a:ext cx="7986902" cy="1420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Eyeriss</a:t>
            </a:r>
            <a:r>
              <a:rPr lang="en-US" sz="2400" dirty="0" smtClean="0"/>
              <a:t> related work: weight and output stationary, no local reuse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137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Memory hierarchy</a:t>
            </a:r>
            <a:endParaRPr lang="en-US" dirty="0"/>
          </a:p>
        </p:txBody>
      </p:sp>
      <p:pic>
        <p:nvPicPr>
          <p:cNvPr id="5" name="Picture 4" descr="row-station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11" y="3626405"/>
            <a:ext cx="5040544" cy="2787754"/>
          </a:xfrm>
          <a:prstGeom prst="rect">
            <a:avLst/>
          </a:prstGeom>
        </p:spPr>
      </p:pic>
      <p:pic>
        <p:nvPicPr>
          <p:cNvPr id="6" name="Picture 5" descr="row-stationary-1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33002"/>
            <a:ext cx="8989442" cy="26934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Eyeriss</a:t>
            </a:r>
            <a:r>
              <a:rPr lang="en-US" sz="2400" dirty="0" smtClean="0"/>
              <a:t>: row stationary in 1D and 2D convolutions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245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Core ideas’ similarities between temporal and spatial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dirty="0" smtClean="0"/>
              <a:t>DNN operations expressed as matrix multiplications</a:t>
            </a:r>
          </a:p>
          <a:p>
            <a:pPr lvl="1"/>
            <a:r>
              <a:rPr lang="en-US" b="1" dirty="0" smtClean="0">
                <a:solidFill>
                  <a:srgbClr val="008000"/>
                </a:solidFill>
              </a:rPr>
              <a:t>less number of matrix multiplications using FFT, </a:t>
            </a:r>
            <a:r>
              <a:rPr lang="en-US" b="1" dirty="0" err="1" smtClean="0">
                <a:solidFill>
                  <a:srgbClr val="008000"/>
                </a:solidFill>
              </a:rPr>
              <a:t>Strassen</a:t>
            </a:r>
            <a:r>
              <a:rPr lang="en-US" b="1" dirty="0" smtClean="0">
                <a:solidFill>
                  <a:srgbClr val="008000"/>
                </a:solidFill>
              </a:rPr>
              <a:t>, </a:t>
            </a:r>
            <a:r>
              <a:rPr lang="en-US" b="1" dirty="0" err="1" smtClean="0">
                <a:solidFill>
                  <a:srgbClr val="008000"/>
                </a:solidFill>
              </a:rPr>
              <a:t>Winograd</a:t>
            </a:r>
            <a:r>
              <a:rPr lang="en-US" b="1" dirty="0" smtClean="0">
                <a:solidFill>
                  <a:srgbClr val="008000"/>
                </a:solidFill>
              </a:rPr>
              <a:t> and other approaches (reduced operations with </a:t>
            </a:r>
            <a:r>
              <a:rPr lang="en-US" b="1" dirty="0" err="1" smtClean="0">
                <a:solidFill>
                  <a:srgbClr val="008000"/>
                </a:solidFill>
              </a:rPr>
              <a:t>sparsity</a:t>
            </a:r>
            <a:r>
              <a:rPr lang="en-US" b="1" dirty="0" smtClean="0">
                <a:solidFill>
                  <a:srgbClr val="008000"/>
                </a:solidFill>
              </a:rPr>
              <a:t> in spatial)</a:t>
            </a:r>
          </a:p>
          <a:p>
            <a:pPr lvl="1"/>
            <a:r>
              <a:rPr lang="en-US" dirty="0" smtClean="0"/>
              <a:t>hardware optimized linear algebra libraries – BLAS, </a:t>
            </a:r>
            <a:r>
              <a:rPr lang="en-US" dirty="0" err="1" smtClean="0"/>
              <a:t>cuBLAS</a:t>
            </a:r>
            <a:r>
              <a:rPr lang="en-US" dirty="0" smtClean="0"/>
              <a:t> to do matrix multiplications faster</a:t>
            </a:r>
          </a:p>
          <a:p>
            <a:pPr lvl="1"/>
            <a:r>
              <a:rPr lang="en-US" dirty="0" smtClean="0"/>
              <a:t>hardware optimization with instruction prefetching, </a:t>
            </a:r>
            <a:r>
              <a:rPr lang="en-US" b="1" dirty="0" smtClean="0">
                <a:solidFill>
                  <a:srgbClr val="0000FF"/>
                </a:solidFill>
              </a:rPr>
              <a:t>optimal cache usage (memory hierarchy in spatial)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vector instructions, pipelining (parallelization among independent operations in spatial)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8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Software design for temporal architectures </a:t>
            </a:r>
            <a:endParaRPr lang="en-US" dirty="0"/>
          </a:p>
        </p:txBody>
      </p:sp>
      <p:pic>
        <p:nvPicPr>
          <p:cNvPr id="4" name="Picture 3" descr="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39481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090" y="5663357"/>
            <a:ext cx="8409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Higher layers are hardware architecture agnostic – provided by ML researchers</a:t>
            </a:r>
          </a:p>
          <a:p>
            <a:r>
              <a:rPr lang="en-US" sz="2000" dirty="0" smtClean="0"/>
              <a:t>Lower layers are hardware architecture aware – provided by platform vendors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599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How to use a new accelerator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8778" y="1439487"/>
            <a:ext cx="2326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nvdla.org</a:t>
            </a:r>
            <a:r>
              <a:rPr lang="en-US" sz="2400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317471" y="4359201"/>
            <a:ext cx="8369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shan.tang.g</a:t>
            </a:r>
            <a:r>
              <a:rPr lang="en-US" dirty="0"/>
              <a:t>/a-list-of-chip-ip-for-deep-learning-48d05f1759ae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7471" y="320148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List of DNN chips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9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whole paper ~ our course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40" y="1172314"/>
            <a:ext cx="8839060" cy="568568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Background on DNN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evelopment history, training vs. </a:t>
            </a:r>
            <a:r>
              <a:rPr lang="en-US" b="1" dirty="0" smtClean="0">
                <a:solidFill>
                  <a:srgbClr val="0000FF"/>
                </a:solidFill>
              </a:rPr>
              <a:t>inference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applications (Android project)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00FF"/>
                </a:solidFill>
              </a:rPr>
              <a:t>embedded</a:t>
            </a:r>
            <a:r>
              <a:rPr lang="en-US" dirty="0" smtClean="0"/>
              <a:t> vs. cloud</a:t>
            </a:r>
          </a:p>
          <a:p>
            <a:r>
              <a:rPr lang="en-US" dirty="0" smtClean="0"/>
              <a:t>Overview of DNN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onvolutional neural network operations, popular models</a:t>
            </a:r>
          </a:p>
          <a:p>
            <a:r>
              <a:rPr lang="en-US" dirty="0" smtClean="0"/>
              <a:t>DNN development resources</a:t>
            </a:r>
          </a:p>
          <a:p>
            <a:pPr lvl="2"/>
            <a:r>
              <a:rPr lang="en-US" b="1" dirty="0">
                <a:solidFill>
                  <a:srgbClr val="0000FF"/>
                </a:solidFill>
              </a:rPr>
              <a:t>f</a:t>
            </a:r>
            <a:r>
              <a:rPr lang="en-US" b="1" dirty="0" smtClean="0">
                <a:solidFill>
                  <a:srgbClr val="0000FF"/>
                </a:solidFill>
              </a:rPr>
              <a:t>rameworks, pre-trained models, datasets (Android project)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Hardware for DNN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Near data processing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Trained network optimizations (sometimes with retraining)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quantization, pruning, compression, filter decomposition ……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Training smaller networks</a:t>
            </a:r>
          </a:p>
          <a:p>
            <a:pPr lvl="2"/>
            <a:r>
              <a:rPr lang="en-US" dirty="0" err="1" smtClean="0">
                <a:solidFill>
                  <a:srgbClr val="000000"/>
                </a:solidFill>
              </a:rPr>
              <a:t>squeezenet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mobilenet</a:t>
            </a:r>
            <a:r>
              <a:rPr lang="en-US" dirty="0" smtClean="0">
                <a:solidFill>
                  <a:srgbClr val="000000"/>
                </a:solidFill>
              </a:rPr>
              <a:t>, ……..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Benchmarking metrics for DNN evaluation and comparison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878459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ypical available embedded platform</a:t>
            </a:r>
            <a:endParaRPr lang="en-US" dirty="0"/>
          </a:p>
        </p:txBody>
      </p:sp>
      <p:pic>
        <p:nvPicPr>
          <p:cNvPr id="4" name="Picture 3" descr="multi-process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811"/>
            <a:ext cx="9144000" cy="608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97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Friday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a given hardware platform (unlike past classes on computer architecture) and a given DNN (unlike post </a:t>
            </a:r>
            <a:r>
              <a:rPr lang="en-US" dirty="0" err="1" smtClean="0"/>
              <a:t>midsem</a:t>
            </a:r>
            <a:r>
              <a:rPr lang="en-US" dirty="0" smtClean="0"/>
              <a:t>-break classes), what optimizations can be done to improve latency and energy?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5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65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Parallel Compute Paradigms: </a:t>
            </a:r>
            <a:br>
              <a:rPr lang="en-US" sz="3600" dirty="0" smtClean="0"/>
            </a:br>
            <a:r>
              <a:rPr lang="en-US" sz="3600" dirty="0" smtClean="0"/>
              <a:t>Temporal vs. Spatial Architectures</a:t>
            </a:r>
            <a:endParaRPr lang="en-US" sz="3600" dirty="0"/>
          </a:p>
        </p:txBody>
      </p:sp>
      <p:pic>
        <p:nvPicPr>
          <p:cNvPr id="4" name="Picture 3" descr="parallel-spat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094528"/>
            <a:ext cx="7863882" cy="4758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65913"/>
            <a:ext cx="4457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Centralized control for large number of ALUs</a:t>
            </a:r>
          </a:p>
          <a:p>
            <a:pPr algn="ctr"/>
            <a:r>
              <a:rPr lang="en-US" dirty="0" smtClean="0"/>
              <a:t>ALUs only fetch data from memory hierarchy, </a:t>
            </a:r>
          </a:p>
          <a:p>
            <a:pPr algn="ctr"/>
            <a:r>
              <a:rPr lang="en-US" dirty="0" smtClean="0"/>
              <a:t>no direct communication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7808" y="5865913"/>
            <a:ext cx="4174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 dataflow processing, ALU (called PE) </a:t>
            </a:r>
          </a:p>
          <a:p>
            <a:pPr algn="ctr"/>
            <a:r>
              <a:rPr lang="en-US" dirty="0" smtClean="0"/>
              <a:t>with own control logic and local memory,</a:t>
            </a:r>
          </a:p>
          <a:p>
            <a:pPr algn="ctr"/>
            <a:r>
              <a:rPr lang="en-US" dirty="0" smtClean="0"/>
              <a:t>can pass data from one to another directly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9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Efficient DNN with temporal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CPU, GPU are general purpose processing elements, not specifically built for DNN</a:t>
            </a:r>
          </a:p>
          <a:p>
            <a:r>
              <a:rPr lang="en-US" dirty="0" smtClean="0"/>
              <a:t>Still lot of efforts to improve efficiency (mostly runtime)</a:t>
            </a:r>
          </a:p>
          <a:p>
            <a:pPr lvl="2"/>
            <a:r>
              <a:rPr lang="en-US" dirty="0" smtClean="0"/>
              <a:t>DNN operations expressed as matrix multiplications</a:t>
            </a:r>
          </a:p>
          <a:p>
            <a:pPr lvl="2"/>
            <a:r>
              <a:rPr lang="en-US" dirty="0" smtClean="0"/>
              <a:t>less number of matrix multiplications using FFT, </a:t>
            </a:r>
            <a:r>
              <a:rPr lang="en-US" dirty="0" err="1" smtClean="0"/>
              <a:t>Strassen</a:t>
            </a:r>
            <a:r>
              <a:rPr lang="en-US" dirty="0" smtClean="0"/>
              <a:t>, </a:t>
            </a:r>
            <a:r>
              <a:rPr lang="en-US" dirty="0" err="1" smtClean="0"/>
              <a:t>Winograd</a:t>
            </a:r>
            <a:r>
              <a:rPr lang="en-US" dirty="0" smtClean="0"/>
              <a:t> and other approaches</a:t>
            </a:r>
          </a:p>
          <a:p>
            <a:pPr lvl="2"/>
            <a:r>
              <a:rPr lang="en-US" dirty="0" smtClean="0"/>
              <a:t>hardware optimized linear algebra libraries – BLAS, </a:t>
            </a:r>
            <a:r>
              <a:rPr lang="en-US" dirty="0" err="1" smtClean="0"/>
              <a:t>cuBLAS</a:t>
            </a:r>
            <a:r>
              <a:rPr lang="en-US" dirty="0" smtClean="0"/>
              <a:t> to do matrix multiplications faster</a:t>
            </a:r>
          </a:p>
          <a:p>
            <a:pPr lvl="2"/>
            <a:r>
              <a:rPr lang="en-US" dirty="0" smtClean="0"/>
              <a:t>hardware optimization with instruction prefetching, optimal cache usage, vector instructions, pipelining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2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0676"/>
            <a:ext cx="9144000" cy="544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DNN operations as matrix multiplications</a:t>
            </a:r>
            <a:endParaRPr lang="en-US" dirty="0"/>
          </a:p>
        </p:txBody>
      </p:sp>
      <p:pic>
        <p:nvPicPr>
          <p:cNvPr id="5" name="Picture 4" descr="fc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5" y="857515"/>
            <a:ext cx="6172200" cy="2857500"/>
          </a:xfrm>
          <a:prstGeom prst="rect">
            <a:avLst/>
          </a:prstGeom>
        </p:spPr>
      </p:pic>
      <p:pic>
        <p:nvPicPr>
          <p:cNvPr id="6" name="Picture 5" descr="fc-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5" y="3984570"/>
            <a:ext cx="6337300" cy="256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4733" y="2024387"/>
            <a:ext cx="3329268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FC layer</a:t>
            </a:r>
          </a:p>
          <a:p>
            <a:r>
              <a:rPr lang="en-US" sz="2400" dirty="0" err="1" smtClean="0"/>
              <a:t>WxH</a:t>
            </a:r>
            <a:r>
              <a:rPr lang="en-US" sz="2400" dirty="0" smtClean="0"/>
              <a:t> filter, C channels, M filters, 1 input map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7768" y="4917480"/>
            <a:ext cx="292623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FC layer</a:t>
            </a:r>
          </a:p>
          <a:p>
            <a:r>
              <a:rPr lang="en-US" sz="2400" dirty="0" err="1" smtClean="0"/>
              <a:t>WxH</a:t>
            </a:r>
            <a:r>
              <a:rPr lang="en-US" sz="2400" dirty="0" smtClean="0"/>
              <a:t> filter, C channels, M filters, N input maps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677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67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DNN operations as matrix multiplications</a:t>
            </a:r>
            <a:endParaRPr lang="en-US" dirty="0"/>
          </a:p>
        </p:txBody>
      </p:sp>
      <p:pic>
        <p:nvPicPr>
          <p:cNvPr id="4" name="Picture 3" descr="cnn-stride3-or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76"/>
            <a:ext cx="4728647" cy="4114800"/>
          </a:xfrm>
          <a:prstGeom prst="rect">
            <a:avLst/>
          </a:prstGeom>
        </p:spPr>
      </p:pic>
      <p:pic>
        <p:nvPicPr>
          <p:cNvPr id="5" name="Picture 4" descr="cnn-stride3-inp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47" y="1080563"/>
            <a:ext cx="1333500" cy="5283200"/>
          </a:xfrm>
          <a:prstGeom prst="rect">
            <a:avLst/>
          </a:prstGeom>
        </p:spPr>
      </p:pic>
      <p:pic>
        <p:nvPicPr>
          <p:cNvPr id="6" name="Picture 5" descr="cnn-stride3-filter-outp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48" y="1977150"/>
            <a:ext cx="3081852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434" y="5544898"/>
            <a:ext cx="3863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Convolution </a:t>
            </a:r>
          </a:p>
          <a:p>
            <a:r>
              <a:rPr lang="en-US" sz="2400" dirty="0" smtClean="0"/>
              <a:t>3x3 filter, stride 3, 2 channels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847629" y="6363763"/>
            <a:ext cx="417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Equivalent matrix multiplication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588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0676"/>
            <a:ext cx="9144000" cy="544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DNN operations as matrix multiplications</a:t>
            </a:r>
            <a:endParaRPr lang="en-US" dirty="0"/>
          </a:p>
        </p:txBody>
      </p:sp>
      <p:pic>
        <p:nvPicPr>
          <p:cNvPr id="5" name="Picture 4" descr="cnn-strid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799" y="935750"/>
            <a:ext cx="7161566" cy="3927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9917" y="4447561"/>
            <a:ext cx="39140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Convolution</a:t>
            </a:r>
          </a:p>
          <a:p>
            <a:r>
              <a:rPr lang="en-US" sz="2400" dirty="0" smtClean="0"/>
              <a:t>2x2 filter, stride 1, </a:t>
            </a:r>
            <a:r>
              <a:rPr lang="en-US" sz="2400" dirty="0"/>
              <a:t>1</a:t>
            </a:r>
            <a:r>
              <a:rPr lang="en-US" sz="2400" dirty="0" smtClean="0"/>
              <a:t> channel</a:t>
            </a:r>
            <a:endParaRPr lang="en-US" sz="2400" dirty="0"/>
          </a:p>
        </p:txBody>
      </p:sp>
      <p:pic>
        <p:nvPicPr>
          <p:cNvPr id="8" name="Picture 7" descr="toeplit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90" y="5068785"/>
            <a:ext cx="199390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6858" y="5375471"/>
            <a:ext cx="4781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Toeplitz</a:t>
            </a:r>
            <a:r>
              <a:rPr lang="en-US" dirty="0" smtClean="0"/>
              <a:t> matrix or diagonal constant matrix, </a:t>
            </a:r>
          </a:p>
          <a:p>
            <a:r>
              <a:rPr lang="en-US" dirty="0" smtClean="0"/>
              <a:t>descending diagonal from left to right is constant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3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40676"/>
            <a:ext cx="9144000" cy="544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DNN operations as matrix multiplications</a:t>
            </a:r>
            <a:endParaRPr lang="en-US" dirty="0"/>
          </a:p>
        </p:txBody>
      </p:sp>
      <p:pic>
        <p:nvPicPr>
          <p:cNvPr id="5" name="Picture 4" descr="cnn-stride1-multiplefil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1" y="772333"/>
            <a:ext cx="9006813" cy="3493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725" y="3043782"/>
            <a:ext cx="3914083" cy="1200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Convolution</a:t>
            </a:r>
          </a:p>
          <a:p>
            <a:r>
              <a:rPr lang="en-US" sz="2400" dirty="0" smtClean="0"/>
              <a:t>2x2 filter, two filters, stride 1, </a:t>
            </a:r>
            <a:r>
              <a:rPr lang="en-US" sz="2400" dirty="0"/>
              <a:t>1</a:t>
            </a:r>
            <a:r>
              <a:rPr lang="en-US" sz="2400" dirty="0" smtClean="0"/>
              <a:t> channel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7089" y="4432661"/>
            <a:ext cx="8855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Positives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Use optimized matrix multiplication libraries available for CPU/GPU architectures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Negatives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Redundant data -&gt; inefficiency in storage</a:t>
            </a:r>
            <a:r>
              <a:rPr lang="en-US" sz="2400" dirty="0"/>
              <a:t> </a:t>
            </a:r>
            <a:r>
              <a:rPr lang="en-US" sz="2400" dirty="0" smtClean="0"/>
              <a:t>or complex memory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42634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Less number of matrix multiplications</a:t>
            </a:r>
            <a:endParaRPr lang="en-US" dirty="0"/>
          </a:p>
        </p:txBody>
      </p:sp>
      <p:pic>
        <p:nvPicPr>
          <p:cNvPr id="3" name="Picture 2" descr="mul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5156"/>
            <a:ext cx="9144000" cy="54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31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1013</Words>
  <Application>Microsoft Macintosh PowerPoint</Application>
  <PresentationFormat>On-screen Show (4:3)</PresentationFormat>
  <Paragraphs>145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Efficient Processing of Deep Neural Networks: A Tutorial and survey</vt:lpstr>
      <vt:lpstr>The whole paper ~ our course overview</vt:lpstr>
      <vt:lpstr>Parallel Compute Paradigms:  Temporal vs. Spatial Architectures</vt:lpstr>
      <vt:lpstr>Efficient DNN with temporal architectures</vt:lpstr>
      <vt:lpstr>DNN operations as matrix multiplications</vt:lpstr>
      <vt:lpstr>DNN operations as matrix multiplications</vt:lpstr>
      <vt:lpstr>DNN operations as matrix multiplications</vt:lpstr>
      <vt:lpstr>DNN operations as matrix multiplications</vt:lpstr>
      <vt:lpstr>Less number of matrix multiplications</vt:lpstr>
      <vt:lpstr>Less number of matrix multiplications</vt:lpstr>
      <vt:lpstr>Less number of matrix multiplications</vt:lpstr>
      <vt:lpstr>Less number of matrix multiplications</vt:lpstr>
      <vt:lpstr>Less number of matrix multiplications</vt:lpstr>
      <vt:lpstr>Less number of matrix multiplications</vt:lpstr>
      <vt:lpstr>Hardware optimized (for latency) matrix multiplications</vt:lpstr>
      <vt:lpstr>Parallel Compute Paradigms:  Temporal vs. Spatial Architectures</vt:lpstr>
      <vt:lpstr>Efficient DNN with spatial architectures</vt:lpstr>
      <vt:lpstr>Parallelism among independent operations</vt:lpstr>
      <vt:lpstr>Parallelism among independent operations</vt:lpstr>
      <vt:lpstr>Sparsity and compression</vt:lpstr>
      <vt:lpstr>Memory hierarchy</vt:lpstr>
      <vt:lpstr>Memory hierarchy</vt:lpstr>
      <vt:lpstr>Memory hierarchy</vt:lpstr>
      <vt:lpstr>Core ideas’ similarities between temporal and spatial architectures</vt:lpstr>
      <vt:lpstr>Software design for temporal architectures </vt:lpstr>
      <vt:lpstr>How to use a new accelerator</vt:lpstr>
      <vt:lpstr>The whole paper ~ our course overview</vt:lpstr>
      <vt:lpstr>Typical available embedded platform</vt:lpstr>
      <vt:lpstr>Friday class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Processing of Deep Neural Networks: A Tutorial and survey</dc:title>
  <dc:creator>Rijurekha</dc:creator>
  <cp:lastModifiedBy>Rijurekha</cp:lastModifiedBy>
  <cp:revision>117</cp:revision>
  <dcterms:created xsi:type="dcterms:W3CDTF">2018-02-20T01:40:02Z</dcterms:created>
  <dcterms:modified xsi:type="dcterms:W3CDTF">2018-02-20T08:29:29Z</dcterms:modified>
</cp:coreProperties>
</file>